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327" r:id="rId2"/>
    <p:sldId id="387" r:id="rId3"/>
    <p:sldId id="393" r:id="rId4"/>
    <p:sldId id="397" r:id="rId5"/>
    <p:sldId id="412" r:id="rId6"/>
    <p:sldId id="413" r:id="rId7"/>
    <p:sldId id="414" r:id="rId8"/>
    <p:sldId id="410" r:id="rId9"/>
    <p:sldId id="415" r:id="rId10"/>
    <p:sldId id="411" r:id="rId11"/>
    <p:sldId id="416" r:id="rId12"/>
    <p:sldId id="396" r:id="rId13"/>
    <p:sldId id="40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3CA"/>
    <a:srgbClr val="A2BAC9"/>
    <a:srgbClr val="3F76A4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2019-04-18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Class Diagram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63E3D-4BB0-40E3-9A3C-030EBB81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85" y="1572928"/>
            <a:ext cx="7724335" cy="52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Server</a:t>
            </a:r>
          </a:p>
        </p:txBody>
      </p:sp>
      <p:pic>
        <p:nvPicPr>
          <p:cNvPr id="6145" name="_x477399128" descr="EMB000035d85bb0">
            <a:extLst>
              <a:ext uri="{FF2B5EF4-FFF2-40B4-BE49-F238E27FC236}">
                <a16:creationId xmlns:a16="http://schemas.microsoft.com/office/drawing/2014/main" id="{B64AC31F-AEF4-4960-9131-F9C13C0B2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" b="95"/>
          <a:stretch>
            <a:fillRect/>
          </a:stretch>
        </p:blipFill>
        <p:spPr bwMode="auto">
          <a:xfrm>
            <a:off x="597136" y="2261219"/>
            <a:ext cx="6247548" cy="31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6E0123-8725-4B81-81A4-2499C3B4A820}"/>
              </a:ext>
            </a:extLst>
          </p:cNvPr>
          <p:cNvSpPr/>
          <p:nvPr/>
        </p:nvSpPr>
        <p:spPr>
          <a:xfrm>
            <a:off x="7422768" y="1521522"/>
            <a:ext cx="3931032" cy="446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상태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(state)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패턴으로 상태에 따라 같은 일에 대해 다르게 반응을 하기 위해 적용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로그인 상태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초기 상태로 클라이언트에서 로그인 요청에 대한 응답을 생성한다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상태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로그인에 성공하면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상태로 전환이 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학번과 현재 시간을 이용하여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코드를 생성하거나 만료한다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6CA5B1-8D2E-4069-ACE2-DC8A28C5E0F8}"/>
              </a:ext>
            </a:extLst>
          </p:cNvPr>
          <p:cNvCxnSpPr>
            <a:cxnSpLocks/>
          </p:cNvCxnSpPr>
          <p:nvPr/>
        </p:nvCxnSpPr>
        <p:spPr>
          <a:xfrm>
            <a:off x="7422768" y="2874559"/>
            <a:ext cx="393103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E-R </a:t>
            </a:r>
            <a:r>
              <a:rPr lang="ko-KR" altLang="en-US" sz="2800" b="1" kern="0" dirty="0">
                <a:solidFill>
                  <a:prstClr val="white"/>
                </a:solidFill>
              </a:rPr>
              <a:t>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983E8-EA6E-4E5F-8E8C-4A23C52B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55" y="2143616"/>
            <a:ext cx="7153888" cy="29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2B0D49-1040-F54B-A234-1406F1CB09F2}"/>
              </a:ext>
            </a:extLst>
          </p:cNvPr>
          <p:cNvSpPr/>
          <p:nvPr/>
        </p:nvSpPr>
        <p:spPr>
          <a:xfrm>
            <a:off x="2100176" y="1595816"/>
            <a:ext cx="4267519" cy="68048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Freeform 43">
            <a:extLst>
              <a:ext uri="{FF2B5EF4-FFF2-40B4-BE49-F238E27FC236}">
                <a16:creationId xmlns:a16="http://schemas.microsoft.com/office/drawing/2014/main" id="{3B27817D-BFFB-4A9A-977A-C35E73C0CA62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117">
            <a:extLst>
              <a:ext uri="{FF2B5EF4-FFF2-40B4-BE49-F238E27FC236}">
                <a16:creationId xmlns:a16="http://schemas.microsoft.com/office/drawing/2014/main" id="{506CA859-D472-42AE-979E-519C671566EF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59">
            <a:extLst>
              <a:ext uri="{FF2B5EF4-FFF2-40B4-BE49-F238E27FC236}">
                <a16:creationId xmlns:a16="http://schemas.microsoft.com/office/drawing/2014/main" id="{4D9EAC43-BE77-4A52-B3CB-70E6A4A6B5B9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0">
            <a:extLst>
              <a:ext uri="{FF2B5EF4-FFF2-40B4-BE49-F238E27FC236}">
                <a16:creationId xmlns:a16="http://schemas.microsoft.com/office/drawing/2014/main" id="{0CF5F133-7210-4915-90BF-925F86B4C1F2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61">
            <a:extLst>
              <a:ext uri="{FF2B5EF4-FFF2-40B4-BE49-F238E27FC236}">
                <a16:creationId xmlns:a16="http://schemas.microsoft.com/office/drawing/2014/main" id="{156C8D8D-7A6A-4998-8282-5A1E4104A93B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8">
            <a:extLst>
              <a:ext uri="{FF2B5EF4-FFF2-40B4-BE49-F238E27FC236}">
                <a16:creationId xmlns:a16="http://schemas.microsoft.com/office/drawing/2014/main" id="{FF952151-3953-4E43-941E-C1D3DE27306A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5576" y="2844825"/>
            <a:ext cx="495223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클래스 다이어그램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시퀀스 다이어그램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23188" y="4456127"/>
            <a:ext cx="242500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 latinLnBrk="0">
              <a:buAutoNum type="arabicPeriod"/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시퀀스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823C5D-64AC-40B8-8C0D-AF99E6354F7B}"/>
              </a:ext>
            </a:extLst>
          </p:cNvPr>
          <p:cNvSpPr/>
          <p:nvPr/>
        </p:nvSpPr>
        <p:spPr>
          <a:xfrm>
            <a:off x="1251483" y="92558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어플리케이션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843195-E6AE-418B-B8AA-E7C42F803520}"/>
              </a:ext>
            </a:extLst>
          </p:cNvPr>
          <p:cNvSpPr/>
          <p:nvPr/>
        </p:nvSpPr>
        <p:spPr>
          <a:xfrm>
            <a:off x="3348824" y="925584"/>
            <a:ext cx="1560811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학교서버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C6AEB9-3537-445F-A376-1C029AE0B3E7}"/>
              </a:ext>
            </a:extLst>
          </p:cNvPr>
          <p:cNvSpPr/>
          <p:nvPr/>
        </p:nvSpPr>
        <p:spPr>
          <a:xfrm>
            <a:off x="5446165" y="925584"/>
            <a:ext cx="845440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B9A4B4A-3E4C-4E0D-A4D9-C2F79F1DEA8E}"/>
              </a:ext>
            </a:extLst>
          </p:cNvPr>
          <p:cNvSpPr/>
          <p:nvPr/>
        </p:nvSpPr>
        <p:spPr>
          <a:xfrm>
            <a:off x="6828134" y="925584"/>
            <a:ext cx="1587909" cy="446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CE9224D-5372-4EE4-B18D-C532AD0FC5D6}"/>
              </a:ext>
            </a:extLst>
          </p:cNvPr>
          <p:cNvCxnSpPr>
            <a:cxnSpLocks/>
          </p:cNvCxnSpPr>
          <p:nvPr/>
        </p:nvCxnSpPr>
        <p:spPr>
          <a:xfrm>
            <a:off x="2007499" y="1372022"/>
            <a:ext cx="44711" cy="52764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C6D17DF-27EB-486C-AC76-E8CDA67E59ED}"/>
              </a:ext>
            </a:extLst>
          </p:cNvPr>
          <p:cNvCxnSpPr>
            <a:cxnSpLocks/>
          </p:cNvCxnSpPr>
          <p:nvPr/>
        </p:nvCxnSpPr>
        <p:spPr>
          <a:xfrm>
            <a:off x="4104840" y="1372022"/>
            <a:ext cx="44711" cy="52764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6E6718E-8729-4C23-90CF-FABEE5658E65}"/>
              </a:ext>
            </a:extLst>
          </p:cNvPr>
          <p:cNvCxnSpPr>
            <a:cxnSpLocks/>
          </p:cNvCxnSpPr>
          <p:nvPr/>
        </p:nvCxnSpPr>
        <p:spPr>
          <a:xfrm>
            <a:off x="5868882" y="1372022"/>
            <a:ext cx="44711" cy="52764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1CADEA6-0C20-4F28-A738-5200CAD7B724}"/>
              </a:ext>
            </a:extLst>
          </p:cNvPr>
          <p:cNvCxnSpPr>
            <a:cxnSpLocks/>
          </p:cNvCxnSpPr>
          <p:nvPr/>
        </p:nvCxnSpPr>
        <p:spPr>
          <a:xfrm>
            <a:off x="7641052" y="1372022"/>
            <a:ext cx="44711" cy="52764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934060-B1D6-4DDA-89F9-34B94402F51B}"/>
              </a:ext>
            </a:extLst>
          </p:cNvPr>
          <p:cNvSpPr/>
          <p:nvPr/>
        </p:nvSpPr>
        <p:spPr>
          <a:xfrm>
            <a:off x="1971596" y="1834025"/>
            <a:ext cx="89423" cy="4464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A5FBFD0-92CF-471C-8656-B420F543DC8C}"/>
              </a:ext>
            </a:extLst>
          </p:cNvPr>
          <p:cNvCxnSpPr>
            <a:cxnSpLocks/>
          </p:cNvCxnSpPr>
          <p:nvPr/>
        </p:nvCxnSpPr>
        <p:spPr>
          <a:xfrm>
            <a:off x="1026064" y="1872339"/>
            <a:ext cx="25376" cy="477611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65EFABA-B3A2-4537-B922-85473C1D89BD}"/>
              </a:ext>
            </a:extLst>
          </p:cNvPr>
          <p:cNvCxnSpPr/>
          <p:nvPr/>
        </p:nvCxnSpPr>
        <p:spPr>
          <a:xfrm>
            <a:off x="1049436" y="1895603"/>
            <a:ext cx="92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518DDAF-0DB8-4FFB-8F1B-841F9EAC1CF9}"/>
              </a:ext>
            </a:extLst>
          </p:cNvPr>
          <p:cNvSpPr txBox="1"/>
          <p:nvPr/>
        </p:nvSpPr>
        <p:spPr>
          <a:xfrm>
            <a:off x="978523" y="1957183"/>
            <a:ext cx="978932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1.InitData</a:t>
            </a:r>
            <a:endParaRPr lang="ko-KR" altLang="en-US" sz="15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92B3677-7CDF-41B4-880A-2830E53E9F2E}"/>
              </a:ext>
            </a:extLst>
          </p:cNvPr>
          <p:cNvCxnSpPr>
            <a:cxnSpLocks/>
            <a:endCxn id="91" idx="0"/>
          </p:cNvCxnSpPr>
          <p:nvPr/>
        </p:nvCxnSpPr>
        <p:spPr>
          <a:xfrm flipV="1">
            <a:off x="2061019" y="2242276"/>
            <a:ext cx="2054483" cy="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8E5DB49-B9B4-4328-AA9C-28C816DBA47D}"/>
              </a:ext>
            </a:extLst>
          </p:cNvPr>
          <p:cNvSpPr txBox="1"/>
          <p:nvPr/>
        </p:nvSpPr>
        <p:spPr>
          <a:xfrm>
            <a:off x="2382939" y="2305419"/>
            <a:ext cx="1346396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2.PostRequest</a:t>
            </a:r>
            <a:endParaRPr lang="ko-KR" altLang="en-US" sz="15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E3CDF4B-2B31-4BE4-BFEE-96B59B8B81A0}"/>
              </a:ext>
            </a:extLst>
          </p:cNvPr>
          <p:cNvCxnSpPr>
            <a:cxnSpLocks/>
            <a:stCxn id="90" idx="0"/>
            <a:endCxn id="91" idx="2"/>
          </p:cNvCxnSpPr>
          <p:nvPr/>
        </p:nvCxnSpPr>
        <p:spPr>
          <a:xfrm flipV="1">
            <a:off x="2016307" y="3203903"/>
            <a:ext cx="2099194" cy="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BDE40AB-43BE-4A20-802E-1B224EA50835}"/>
              </a:ext>
            </a:extLst>
          </p:cNvPr>
          <p:cNvSpPr txBox="1"/>
          <p:nvPr/>
        </p:nvSpPr>
        <p:spPr>
          <a:xfrm>
            <a:off x="2542154" y="3238955"/>
            <a:ext cx="1040072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3.Reponse</a:t>
            </a:r>
            <a:endParaRPr lang="ko-KR" altLang="en-US" sz="15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E704DD-94E1-43C3-8AE9-80FFBC10F81B}"/>
              </a:ext>
            </a:extLst>
          </p:cNvPr>
          <p:cNvSpPr/>
          <p:nvPr/>
        </p:nvSpPr>
        <p:spPr>
          <a:xfrm>
            <a:off x="1971596" y="3203922"/>
            <a:ext cx="89423" cy="4464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FF6F478-FB5B-419C-B1F6-B8540F107FB8}"/>
              </a:ext>
            </a:extLst>
          </p:cNvPr>
          <p:cNvSpPr/>
          <p:nvPr/>
        </p:nvSpPr>
        <p:spPr>
          <a:xfrm>
            <a:off x="4070790" y="2242276"/>
            <a:ext cx="89423" cy="9616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0841E7F-9234-4E7E-ABD2-3426E1977B86}"/>
              </a:ext>
            </a:extLst>
          </p:cNvPr>
          <p:cNvCxnSpPr>
            <a:cxnSpLocks/>
          </p:cNvCxnSpPr>
          <p:nvPr/>
        </p:nvCxnSpPr>
        <p:spPr>
          <a:xfrm>
            <a:off x="2061019" y="3646504"/>
            <a:ext cx="3830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42FE645-DE72-4C44-9182-08C6A4492280}"/>
              </a:ext>
            </a:extLst>
          </p:cNvPr>
          <p:cNvSpPr txBox="1"/>
          <p:nvPr/>
        </p:nvSpPr>
        <p:spPr>
          <a:xfrm>
            <a:off x="3189627" y="3689249"/>
            <a:ext cx="1573001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4.SocketConnect</a:t>
            </a:r>
            <a:endParaRPr lang="ko-KR" altLang="en-US" sz="15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AF8253-E358-4B51-8CC7-C2E73834E4EA}"/>
              </a:ext>
            </a:extLst>
          </p:cNvPr>
          <p:cNvSpPr/>
          <p:nvPr/>
        </p:nvSpPr>
        <p:spPr>
          <a:xfrm>
            <a:off x="5855335" y="3650359"/>
            <a:ext cx="89423" cy="10631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7C03A96-4944-4902-9F49-762C011D982F}"/>
              </a:ext>
            </a:extLst>
          </p:cNvPr>
          <p:cNvCxnSpPr>
            <a:cxnSpLocks/>
          </p:cNvCxnSpPr>
          <p:nvPr/>
        </p:nvCxnSpPr>
        <p:spPr>
          <a:xfrm>
            <a:off x="5900047" y="4549010"/>
            <a:ext cx="179859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45910D-A2E1-4B49-B2AB-AB89E9A374DF}"/>
              </a:ext>
            </a:extLst>
          </p:cNvPr>
          <p:cNvSpPr/>
          <p:nvPr/>
        </p:nvSpPr>
        <p:spPr>
          <a:xfrm>
            <a:off x="1971596" y="4708719"/>
            <a:ext cx="89423" cy="4464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BB64ED-9E1B-4781-AADD-F14EBC8299DC}"/>
              </a:ext>
            </a:extLst>
          </p:cNvPr>
          <p:cNvSpPr txBox="1"/>
          <p:nvPr/>
        </p:nvSpPr>
        <p:spPr>
          <a:xfrm>
            <a:off x="6123673" y="4118105"/>
            <a:ext cx="1284945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5. </a:t>
            </a:r>
            <a:r>
              <a:rPr lang="en-US" altLang="ko-KR" sz="1500" dirty="0" err="1"/>
              <a:t>CheckData</a:t>
            </a:r>
            <a:endParaRPr lang="ko-KR" altLang="en-US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5BF68C-4F5D-4195-89F7-E04B7FD47EC2}"/>
              </a:ext>
            </a:extLst>
          </p:cNvPr>
          <p:cNvSpPr txBox="1"/>
          <p:nvPr/>
        </p:nvSpPr>
        <p:spPr>
          <a:xfrm>
            <a:off x="8268965" y="1667877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사용자 정보 입력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1D6CC-5B47-4FEA-BC7F-0FFDF1D709C6}"/>
              </a:ext>
            </a:extLst>
          </p:cNvPr>
          <p:cNvCxnSpPr>
            <a:cxnSpLocks/>
          </p:cNvCxnSpPr>
          <p:nvPr/>
        </p:nvCxnSpPr>
        <p:spPr>
          <a:xfrm>
            <a:off x="2061019" y="5120285"/>
            <a:ext cx="3830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751400B-05C2-4632-B43E-601F069304BC}"/>
              </a:ext>
            </a:extLst>
          </p:cNvPr>
          <p:cNvSpPr txBox="1"/>
          <p:nvPr/>
        </p:nvSpPr>
        <p:spPr>
          <a:xfrm>
            <a:off x="3189627" y="5167142"/>
            <a:ext cx="1473213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7. </a:t>
            </a:r>
            <a:r>
              <a:rPr lang="en-US" altLang="ko-KR" sz="1500" dirty="0" err="1"/>
              <a:t>StateRequest</a:t>
            </a:r>
            <a:endParaRPr lang="ko-KR" altLang="en-US" sz="15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45AE7D7-19D3-4C09-B890-F3B1F12CBA97}"/>
              </a:ext>
            </a:extLst>
          </p:cNvPr>
          <p:cNvSpPr/>
          <p:nvPr/>
        </p:nvSpPr>
        <p:spPr>
          <a:xfrm>
            <a:off x="5865092" y="5120285"/>
            <a:ext cx="89423" cy="4464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A23CA0A-B24F-4843-BA0D-8701C2DF5499}"/>
              </a:ext>
            </a:extLst>
          </p:cNvPr>
          <p:cNvCxnSpPr>
            <a:cxnSpLocks/>
          </p:cNvCxnSpPr>
          <p:nvPr/>
        </p:nvCxnSpPr>
        <p:spPr>
          <a:xfrm>
            <a:off x="5957631" y="4096392"/>
            <a:ext cx="1741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1561B3-B13A-4827-AA25-6589EFB179B0}"/>
              </a:ext>
            </a:extLst>
          </p:cNvPr>
          <p:cNvSpPr/>
          <p:nvPr/>
        </p:nvSpPr>
        <p:spPr>
          <a:xfrm>
            <a:off x="7618696" y="4101654"/>
            <a:ext cx="89423" cy="4464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101D2EC-145E-455A-BC03-BF41F19D9300}"/>
              </a:ext>
            </a:extLst>
          </p:cNvPr>
          <p:cNvCxnSpPr>
            <a:cxnSpLocks/>
          </p:cNvCxnSpPr>
          <p:nvPr/>
        </p:nvCxnSpPr>
        <p:spPr>
          <a:xfrm>
            <a:off x="2061019" y="4713468"/>
            <a:ext cx="3830219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A5D575D-BB99-4C2B-A726-53182C1FACB4}"/>
              </a:ext>
            </a:extLst>
          </p:cNvPr>
          <p:cNvSpPr txBox="1"/>
          <p:nvPr/>
        </p:nvSpPr>
        <p:spPr>
          <a:xfrm>
            <a:off x="3189627" y="4774495"/>
            <a:ext cx="1572318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6. </a:t>
            </a:r>
            <a:r>
              <a:rPr lang="en-US" altLang="ko-KR" sz="1500" dirty="0" err="1"/>
              <a:t>SendUserData</a:t>
            </a:r>
            <a:endParaRPr lang="ko-KR" altLang="en-US" sz="15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C4CB4C8-49A1-4881-84D5-8EF9A6AEEEE8}"/>
              </a:ext>
            </a:extLst>
          </p:cNvPr>
          <p:cNvGrpSpPr/>
          <p:nvPr/>
        </p:nvGrpSpPr>
        <p:grpSpPr>
          <a:xfrm>
            <a:off x="1805452" y="5024154"/>
            <a:ext cx="4486152" cy="754768"/>
            <a:chOff x="2315187" y="5389534"/>
            <a:chExt cx="4629503" cy="1396973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EE87248-B8E5-4BE9-93A8-365BF7B50C7A}"/>
                </a:ext>
              </a:extLst>
            </p:cNvPr>
            <p:cNvSpPr/>
            <p:nvPr/>
          </p:nvSpPr>
          <p:spPr>
            <a:xfrm>
              <a:off x="2315187" y="5389534"/>
              <a:ext cx="4629503" cy="13969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5FFC7CF-0001-4253-BF8F-023D8D735A77}"/>
                </a:ext>
              </a:extLst>
            </p:cNvPr>
            <p:cNvSpPr/>
            <p:nvPr/>
          </p:nvSpPr>
          <p:spPr>
            <a:xfrm>
              <a:off x="2315187" y="5389534"/>
              <a:ext cx="553674" cy="253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loop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1E5DC3F-CB5B-40D8-815A-025003FDD6A1}"/>
              </a:ext>
            </a:extLst>
          </p:cNvPr>
          <p:cNvCxnSpPr>
            <a:cxnSpLocks/>
          </p:cNvCxnSpPr>
          <p:nvPr/>
        </p:nvCxnSpPr>
        <p:spPr>
          <a:xfrm>
            <a:off x="2061019" y="5566723"/>
            <a:ext cx="3830219" cy="0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881548C-8169-4522-8F08-C32E385904B5}"/>
              </a:ext>
            </a:extLst>
          </p:cNvPr>
          <p:cNvCxnSpPr>
            <a:cxnSpLocks/>
          </p:cNvCxnSpPr>
          <p:nvPr/>
        </p:nvCxnSpPr>
        <p:spPr>
          <a:xfrm>
            <a:off x="2061019" y="6069451"/>
            <a:ext cx="3830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D55C041-6C2C-4774-AB1F-4F9A6853D00D}"/>
              </a:ext>
            </a:extLst>
          </p:cNvPr>
          <p:cNvSpPr txBox="1"/>
          <p:nvPr/>
        </p:nvSpPr>
        <p:spPr>
          <a:xfrm>
            <a:off x="3434437" y="6105809"/>
            <a:ext cx="983591" cy="29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8. Logout</a:t>
            </a:r>
            <a:endParaRPr lang="ko-KR" altLang="en-US" sz="1500" dirty="0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7B691E36-C078-4FD7-8526-023AABCC9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4" b="94260" l="4412" r="97059">
                        <a14:foregroundMark x1="49632" y1="46828" x2="49632" y2="46828"/>
                        <a14:foregroundMark x1="61765" y1="14502" x2="61765" y2="14502"/>
                        <a14:foregroundMark x1="65809" y1="4834" x2="65809" y2="4834"/>
                        <a14:foregroundMark x1="92279" y1="28097" x2="91912" y2="28701"/>
                        <a14:foregroundMark x1="97426" y1="29003" x2="97426" y2="29003"/>
                        <a14:foregroundMark x1="8456" y1="39879" x2="8456" y2="39879"/>
                        <a14:foregroundMark x1="4779" y1="72508" x2="4779" y2="72508"/>
                        <a14:foregroundMark x1="67647" y1="94260" x2="67647" y2="94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1" y="892096"/>
            <a:ext cx="781029" cy="950994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54DA4453-000B-4B6E-B027-8531C8629F9F}"/>
              </a:ext>
            </a:extLst>
          </p:cNvPr>
          <p:cNvSpPr txBox="1"/>
          <p:nvPr/>
        </p:nvSpPr>
        <p:spPr>
          <a:xfrm>
            <a:off x="8268964" y="2033961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</a:t>
            </a:r>
            <a:r>
              <a:rPr lang="ko-KR" altLang="en-US" sz="1500" dirty="0"/>
              <a:t>학교로 </a:t>
            </a:r>
            <a:r>
              <a:rPr lang="en-US" altLang="ko-KR" sz="1500" dirty="0"/>
              <a:t>http </a:t>
            </a:r>
            <a:r>
              <a:rPr lang="ko-KR" altLang="en-US" sz="1500" dirty="0"/>
              <a:t>우회인증</a:t>
            </a:r>
            <a:endParaRPr lang="en-US" altLang="ko-KR" sz="15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2A9DDDE-7B92-4022-96E7-A5423CD7AFDC}"/>
              </a:ext>
            </a:extLst>
          </p:cNvPr>
          <p:cNvSpPr txBox="1"/>
          <p:nvPr/>
        </p:nvSpPr>
        <p:spPr>
          <a:xfrm>
            <a:off x="8268966" y="2766533"/>
            <a:ext cx="3322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서버로 </a:t>
            </a:r>
            <a:r>
              <a:rPr lang="en-US" altLang="ko-KR" sz="1500" dirty="0"/>
              <a:t>socket</a:t>
            </a:r>
            <a:r>
              <a:rPr lang="ko-KR" altLang="en-US" sz="1500" dirty="0"/>
              <a:t>연결</a:t>
            </a:r>
            <a:r>
              <a:rPr lang="en-US" altLang="ko-KR" sz="1500" dirty="0"/>
              <a:t> 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ko-KR" altLang="en-US" sz="1500" dirty="0"/>
              <a:t>로그인 신호</a:t>
            </a:r>
            <a:r>
              <a:rPr lang="en-US" altLang="ko-KR" sz="1500" dirty="0"/>
              <a:t>, </a:t>
            </a:r>
            <a:r>
              <a:rPr lang="ko-KR" altLang="en-US" sz="1500" dirty="0"/>
              <a:t>공개키</a:t>
            </a:r>
            <a:r>
              <a:rPr lang="en-US" altLang="ko-KR" sz="1500" dirty="0"/>
              <a:t>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8BB001B-AC87-4200-A795-4A19229F5696}"/>
              </a:ext>
            </a:extLst>
          </p:cNvPr>
          <p:cNvSpPr txBox="1"/>
          <p:nvPr/>
        </p:nvSpPr>
        <p:spPr>
          <a:xfrm>
            <a:off x="8268963" y="3363470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5. DB</a:t>
            </a:r>
            <a:r>
              <a:rPr lang="ko-KR" altLang="en-US" sz="1500" dirty="0"/>
              <a:t>로 더미데이터 확인</a:t>
            </a:r>
            <a:endParaRPr lang="en-US" altLang="ko-KR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BC9C0F-E92E-4E06-8265-AD6BCFB3F4E7}"/>
              </a:ext>
            </a:extLst>
          </p:cNvPr>
          <p:cNvSpPr txBox="1"/>
          <p:nvPr/>
        </p:nvSpPr>
        <p:spPr>
          <a:xfrm>
            <a:off x="8268962" y="3731310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6. </a:t>
            </a:r>
            <a:r>
              <a:rPr lang="ko-KR" altLang="en-US" sz="1500" dirty="0"/>
              <a:t>암호화된 사용자 정보 전송</a:t>
            </a:r>
            <a:endParaRPr lang="en-US" altLang="ko-KR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3B69300-3F8B-4974-8692-A6226DF33C46}"/>
              </a:ext>
            </a:extLst>
          </p:cNvPr>
          <p:cNvSpPr txBox="1"/>
          <p:nvPr/>
        </p:nvSpPr>
        <p:spPr>
          <a:xfrm>
            <a:off x="8268961" y="4098811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7. QR</a:t>
            </a:r>
            <a:r>
              <a:rPr lang="ko-KR" altLang="en-US" sz="1500" dirty="0"/>
              <a:t>코드 갱신</a:t>
            </a:r>
            <a:r>
              <a:rPr lang="en-US" altLang="ko-KR" sz="1500" dirty="0"/>
              <a:t>, </a:t>
            </a:r>
            <a:r>
              <a:rPr lang="ko-KR" altLang="en-US" sz="1500" dirty="0"/>
              <a:t>삭제</a:t>
            </a:r>
            <a:endParaRPr lang="en-US" altLang="ko-KR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78D0824-EE9E-4E3E-AC95-80BA852D0E10}"/>
              </a:ext>
            </a:extLst>
          </p:cNvPr>
          <p:cNvSpPr txBox="1"/>
          <p:nvPr/>
        </p:nvSpPr>
        <p:spPr>
          <a:xfrm>
            <a:off x="8268960" y="4463862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8. </a:t>
            </a:r>
            <a:r>
              <a:rPr lang="ko-KR" altLang="en-US" sz="1500" dirty="0"/>
              <a:t>로그아웃 요청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E632895-8890-42C8-AB94-FD879785464E}"/>
              </a:ext>
            </a:extLst>
          </p:cNvPr>
          <p:cNvSpPr txBox="1"/>
          <p:nvPr/>
        </p:nvSpPr>
        <p:spPr>
          <a:xfrm>
            <a:off x="8268964" y="2400429"/>
            <a:ext cx="3322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 err="1"/>
              <a:t>응답값</a:t>
            </a:r>
            <a:r>
              <a:rPr lang="ko-KR" altLang="en-US" sz="1500" dirty="0"/>
              <a:t> 전송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/>
      <p:bldP spid="87" grpId="0"/>
      <p:bldP spid="89" grpId="0"/>
      <p:bldP spid="90" grpId="0" animBg="1"/>
      <p:bldP spid="91" grpId="0" animBg="1"/>
      <p:bldP spid="93" grpId="0"/>
      <p:bldP spid="94" grpId="0" animBg="1"/>
      <p:bldP spid="96" grpId="0" animBg="1"/>
      <p:bldP spid="97" grpId="0"/>
      <p:bldP spid="98" grpId="0"/>
      <p:bldP spid="100" grpId="0"/>
      <p:bldP spid="101" grpId="0" animBg="1"/>
      <p:bldP spid="103" grpId="0" animBg="1"/>
      <p:bldP spid="105" grpId="0"/>
      <p:bldP spid="109" grpId="0"/>
      <p:bldP spid="120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안드로이드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1701A-800D-4542-B050-B93EB834B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6" y="1526575"/>
            <a:ext cx="9059409" cy="53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안드로이드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B71A26-B63F-4FED-956D-DACD37476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3601" y="2440339"/>
            <a:ext cx="15127131" cy="5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7402888" descr="EMB000035d85b9b">
            <a:extLst>
              <a:ext uri="{FF2B5EF4-FFF2-40B4-BE49-F238E27FC236}">
                <a16:creationId xmlns:a16="http://schemas.microsoft.com/office/drawing/2014/main" id="{8981BC66-0AE2-4E7F-8C4B-B30A8F88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7" y="2440339"/>
            <a:ext cx="4670107" cy="331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CAB2091-8E74-47B9-A595-AFBD6260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174" y="41815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FFA390-F982-42A4-AF52-8DE36E42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33963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2AF88B-AD22-4DC6-9D75-CAFDB0895E86}"/>
              </a:ext>
            </a:extLst>
          </p:cNvPr>
          <p:cNvSpPr/>
          <p:nvPr/>
        </p:nvSpPr>
        <p:spPr>
          <a:xfrm>
            <a:off x="6095999" y="2886255"/>
            <a:ext cx="566928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세종대학교의 인증을 위한 우회접근 클래스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Retrofit2</a:t>
            </a:r>
            <a:r>
              <a:rPr lang="ko-KR" altLang="en-US" dirty="0"/>
              <a:t>를 사용하며 </a:t>
            </a:r>
            <a:r>
              <a:rPr lang="en-US" altLang="ko-KR" dirty="0"/>
              <a:t>Post</a:t>
            </a:r>
            <a:r>
              <a:rPr lang="ko-KR" altLang="en-US" dirty="0"/>
              <a:t>방식으로 요청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요청을위한</a:t>
            </a:r>
            <a:r>
              <a:rPr lang="ko-KR" altLang="en-US" dirty="0"/>
              <a:t> </a:t>
            </a:r>
            <a:r>
              <a:rPr lang="en-US" altLang="ko-KR" dirty="0"/>
              <a:t>Permission interface</a:t>
            </a:r>
            <a:r>
              <a:rPr lang="ko-KR" altLang="en-US" dirty="0"/>
              <a:t>와 요청에 대한 처리를 위한 </a:t>
            </a:r>
            <a:r>
              <a:rPr lang="en-US" altLang="ko-KR" dirty="0" err="1"/>
              <a:t>LoginCallback</a:t>
            </a:r>
            <a:r>
              <a:rPr lang="ko-KR" altLang="en-US" dirty="0"/>
              <a:t>을 이용한다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20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안드로이드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B71A26-B63F-4FED-956D-DACD37476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3601" y="2440339"/>
            <a:ext cx="15127131" cy="5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AB2091-8E74-47B9-A595-AFBD6260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174" y="41815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FFA390-F982-42A4-AF52-8DE36E42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33963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77402808" descr="EMB000035d85b9e">
            <a:extLst>
              <a:ext uri="{FF2B5EF4-FFF2-40B4-BE49-F238E27FC236}">
                <a16:creationId xmlns:a16="http://schemas.microsoft.com/office/drawing/2014/main" id="{6C7E7D15-69F1-4A6E-94D5-C0579082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70" y="2591224"/>
            <a:ext cx="3232070" cy="293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1001B0-BD72-4309-A016-32A80FE11380}"/>
              </a:ext>
            </a:extLst>
          </p:cNvPr>
          <p:cNvSpPr/>
          <p:nvPr/>
        </p:nvSpPr>
        <p:spPr>
          <a:xfrm>
            <a:off x="5012693" y="3543831"/>
            <a:ext cx="5580374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서버 통신을 위한 기본 정보들을 담고있는 클래스</a:t>
            </a:r>
          </a:p>
        </p:txBody>
      </p:sp>
    </p:spTree>
    <p:extLst>
      <p:ext uri="{BB962C8B-B14F-4D97-AF65-F5344CB8AC3E}">
        <p14:creationId xmlns:p14="http://schemas.microsoft.com/office/powerpoint/2010/main" val="223838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안드로이드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B71A26-B63F-4FED-956D-DACD37476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3601" y="2440339"/>
            <a:ext cx="15127131" cy="5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AB2091-8E74-47B9-A595-AFBD6260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174" y="41815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FFA390-F982-42A4-AF52-8DE36E42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33963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77401048" descr="EMB000035d85ba1">
            <a:extLst>
              <a:ext uri="{FF2B5EF4-FFF2-40B4-BE49-F238E27FC236}">
                <a16:creationId xmlns:a16="http://schemas.microsoft.com/office/drawing/2014/main" id="{32525692-35B2-4F62-99EE-A81ACB74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/>
          <a:stretch>
            <a:fillRect/>
          </a:stretch>
        </p:blipFill>
        <p:spPr bwMode="auto">
          <a:xfrm>
            <a:off x="533915" y="2685575"/>
            <a:ext cx="4786738" cy="299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547F51-0F6E-4E47-BA20-1050328B62F8}"/>
              </a:ext>
            </a:extLst>
          </p:cNvPr>
          <p:cNvSpPr/>
          <p:nvPr/>
        </p:nvSpPr>
        <p:spPr>
          <a:xfrm>
            <a:off x="5852160" y="2987019"/>
            <a:ext cx="6096000" cy="18046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서버와 통신을 위한 클래스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BaseServer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를 상속받으며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kern="0" dirty="0" err="1">
                <a:solidFill>
                  <a:srgbClr val="000000"/>
                </a:solidFill>
                <a:latin typeface="+mn-ea"/>
              </a:rPr>
              <a:t>차인증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코드 생성관리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로그아웃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Observable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관리를 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codeestX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와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Gson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Library, Rx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를 사용한다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72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iOS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02991-4288-43CF-BD15-75596BBA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78" y="1526575"/>
            <a:ext cx="10142402" cy="49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클래스 다이어그램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050" kern="0" dirty="0">
                <a:solidFill>
                  <a:srgbClr val="A17D60"/>
                </a:solidFill>
              </a:rPr>
              <a:t>Sejong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28D90-60D5-4804-8756-A45430511C60}"/>
              </a:ext>
            </a:extLst>
          </p:cNvPr>
          <p:cNvSpPr/>
          <p:nvPr/>
        </p:nvSpPr>
        <p:spPr>
          <a:xfrm>
            <a:off x="295295" y="1072283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2-2.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iOS</a:t>
            </a:r>
          </a:p>
        </p:txBody>
      </p:sp>
      <p:pic>
        <p:nvPicPr>
          <p:cNvPr id="5121" name="_x477401608" descr="EMB000035d85ba9">
            <a:extLst>
              <a:ext uri="{FF2B5EF4-FFF2-40B4-BE49-F238E27FC236}">
                <a16:creationId xmlns:a16="http://schemas.microsoft.com/office/drawing/2014/main" id="{689EA251-1BC9-47C2-9D35-44016443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0" y="2426935"/>
            <a:ext cx="457256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5DA419-C245-43F2-9B5E-2D96F1CA698B}"/>
              </a:ext>
            </a:extLst>
          </p:cNvPr>
          <p:cNvSpPr/>
          <p:nvPr/>
        </p:nvSpPr>
        <p:spPr>
          <a:xfrm>
            <a:off x="5852160" y="2987019"/>
            <a:ext cx="6096000" cy="18046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외부 오픈소스인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SwiftSocket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import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하여 서버와의 통신을 수행한다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서버 통신을 위한 기본 정보들을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</a:rPr>
              <a:t>TCPClient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가 가지고 있으며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String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자료형으로 서버와 데이터를 주고 받는다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397495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389</Words>
  <Application>Microsoft Office PowerPoint</Application>
  <PresentationFormat>와이드스크린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168</cp:revision>
  <dcterms:created xsi:type="dcterms:W3CDTF">2019-02-08T07:37:09Z</dcterms:created>
  <dcterms:modified xsi:type="dcterms:W3CDTF">2019-04-18T13:51:49Z</dcterms:modified>
</cp:coreProperties>
</file>